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69" r:id="rId2"/>
  </p:sldMasterIdLst>
  <p:notesMasterIdLst>
    <p:notesMasterId r:id="rId14"/>
  </p:notesMasterIdLst>
  <p:sldIdLst>
    <p:sldId id="264" r:id="rId3"/>
    <p:sldId id="256" r:id="rId4"/>
    <p:sldId id="263" r:id="rId5"/>
    <p:sldId id="258" r:id="rId6"/>
    <p:sldId id="259" r:id="rId7"/>
    <p:sldId id="260" r:id="rId8"/>
    <p:sldId id="265" r:id="rId9"/>
    <p:sldId id="266" r:id="rId10"/>
    <p:sldId id="261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42BC035-3C11-4FED-B9D4-C0366EB3CD89}">
          <p14:sldIdLst>
            <p14:sldId id="264"/>
            <p14:sldId id="256"/>
            <p14:sldId id="263"/>
            <p14:sldId id="258"/>
            <p14:sldId id="259"/>
            <p14:sldId id="260"/>
            <p14:sldId id="265"/>
            <p14:sldId id="266"/>
            <p14:sldId id="261"/>
            <p14:sldId id="267"/>
          </p14:sldIdLst>
        </p14:section>
        <p14:section name="Раздел без заголовка" id="{D2C33B9C-CE27-4493-AE8F-A09A52465DA6}">
          <p14:sldIdLst>
            <p14:sldId id="26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9784" autoAdjust="0"/>
  </p:normalViewPr>
  <p:slideViewPr>
    <p:cSldViewPr>
      <p:cViewPr varScale="1">
        <p:scale>
          <a:sx n="78" d="100"/>
          <a:sy n="78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03550-516C-4809-B57B-34FFCB3B25B1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C8DAE-2C33-4540-8E53-439F7DA08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3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C8DAE-2C33-4540-8E53-439F7DA086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74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C8DAE-2C33-4540-8E53-439F7DA086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425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C8DAE-2C33-4540-8E53-439F7DA086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53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Пішуцца ў </a:t>
            </a:r>
            <a:r>
              <a:rPr lang="be-BY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тры</a:t>
            </a:r>
            <a:r>
              <a:rPr lang="be-B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словы: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e-BY" sz="1200" i="1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дзень пры дні</a:t>
            </a:r>
            <a:r>
              <a:rPr lang="be-BY" sz="1200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e-BY" sz="1200" i="1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нага ў нагу</a:t>
            </a:r>
            <a:r>
              <a:rPr lang="be-BY" sz="1200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e-BY" sz="1200" i="1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слова за слова</a:t>
            </a:r>
            <a:endParaRPr lang="ru-RU" sz="1200" kern="1200" dirty="0" smtClean="0">
              <a:solidFill>
                <a:srgbClr val="00B05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e-B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e-B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Пішуцца ў </a:t>
            </a:r>
            <a:r>
              <a:rPr lang="be-BY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чатыры </a:t>
            </a:r>
            <a:r>
              <a:rPr lang="be-B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словы:  </a:t>
            </a:r>
            <a:r>
              <a:rPr lang="be-BY" sz="1200" i="1" kern="1200" dirty="0" smtClean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з часу на час</a:t>
            </a:r>
            <a:endParaRPr lang="ru-RU" sz="1200" kern="1200" dirty="0" smtClean="0">
              <a:solidFill>
                <a:srgbClr val="00B050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C8DAE-2C33-4540-8E53-439F7DA086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1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9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51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2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837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23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0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251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35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015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5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35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608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27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78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569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440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907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055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6495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489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290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182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7757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22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4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13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34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36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08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1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6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15CEB-3CCD-472D-AD67-320C0054956B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0ED413-DA25-43BE-978B-D6F565696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8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russian.ru/osnovy-glagola.html#titl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russian.ru/budushhee-vremja-glagola.html#osnova-nastojashhego-vremeni" TargetMode="External"/><Relationship Id="rId2" Type="http://schemas.openxmlformats.org/officeDocument/2006/relationships/hyperlink" Target="http://www.goldrussian.ru/rod-imen-sushhestvitelnyh.html#tit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ldrussian.ru/kategorija-chisla-sushhestvitelnyh/#title" TargetMode="External"/><Relationship Id="rId4" Type="http://schemas.openxmlformats.org/officeDocument/2006/relationships/hyperlink" Target="http://www.goldrussian.ru/kategorija-lica-glagola/#tit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russian.ru/glagoly-sovershennogo-vida.html#title" TargetMode="External"/><Relationship Id="rId2" Type="http://schemas.openxmlformats.org/officeDocument/2006/relationships/hyperlink" Target="http://www.goldrussian.ru/nastojashhee-vremja-glagola.html#titl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ldrussian.ru/sprjazhenie-glagola.html#tit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ldrussian.ru/kategorija-vremeni-glagola/#title" TargetMode="External"/><Relationship Id="rId5" Type="http://schemas.openxmlformats.org/officeDocument/2006/relationships/hyperlink" Target="http://www.goldrussian.ru/infinitiv-glagola.html#title" TargetMode="External"/><Relationship Id="rId4" Type="http://schemas.openxmlformats.org/officeDocument/2006/relationships/hyperlink" Target="http://www.goldrussian.ru/glagoly-nesovershennogo-vida.html#titl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9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568863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ts val="0"/>
              </a:spcBef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зентация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дисциплине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«Р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усский язык 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иностранный» 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теме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6700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Будущее время</a:t>
            </a:r>
            <a:r>
              <a:rPr lang="ru-RU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r>
              <a:rPr lang="ru-RU" sz="53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3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</a:t>
            </a:r>
            <a:r>
              <a:rPr lang="ru-RU" sz="20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иностранных студентов 1-го  </a:t>
            </a:r>
            <a:r>
              <a:rPr lang="ru-RU" sz="20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курса</a:t>
            </a:r>
            <a: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8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18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оставитель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–-      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ассистент 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кафедры довузовской подготовки и профориентации </a:t>
            </a:r>
            <a:r>
              <a:rPr lang="ru-RU" sz="2800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Сёмченко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Т.В.</a:t>
            </a:r>
            <a:b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Упражнение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1.</a:t>
            </a:r>
            <a:r>
              <a:rPr lang="ru-RU" dirty="0"/>
              <a:t> Сегодня студент долго (писать – написать) текст. Мы уже (читать – прочитать) 3 рассказа. Я хочу (понимать – понять), что говорят русские люди. Я сразу (делать – сделать) домашнее задание, потом я (повторять – повторить) все глаголы и правила. Мы каждый день (решать – решить) сложные задачи. Мама (говорить – сказать), что будет здесь уже очень скоро. В университете мы (учить – выучить) русский язык. Моя сестра очень любит (читать – прочитать).</a:t>
            </a:r>
          </a:p>
          <a:p>
            <a:r>
              <a:rPr lang="ru-RU" b="1" dirty="0"/>
              <a:t>2. </a:t>
            </a:r>
            <a:r>
              <a:rPr lang="ru-RU" dirty="0"/>
              <a:t>Завтра мама (готовить – приготовить) вкусный обед. Кто уже (делать – сделать) это упражнение? Учитель быстро (писать – написать) на доске правило и сразу (учить – выучить) его. Я редко (говорить – сказать) по-русски. Твоя подруга плохо (готовить – приготовить). Иван всегда медленно (писать – написать) и редко (понимать – понять) новые слова. Друг никогда не (повторять – повторить) диалоги, но сегодня он (повторять – повторить) их. Тебе нравится (писать – написать) красиво?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Упражнение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Упражнение</a:t>
            </a:r>
            <a:r>
              <a:rPr lang="ru-RU" dirty="0"/>
              <a:t> (выбрать нужное наречие): Мы (ещё не – уже) делали домашнее задание. Вы делаете тесты (каждый день – наконец). Вы (уже – всегда) выучили новые слова. Сегодня мы (наконец – никогда не) выучим Предложный падеж. Моя сестра (долго – наконец) писала диктант. Я пришёл домой и (сразу – долго) повторил это правило. Мой друг (часто – уже) написал большой роман. Ты (всегда – уже) сказал, что завтра не будешь на уроке? Ваша мать (немедленно – редко) готовит ужин. (Иногда – сразу) я решаю математические задачи. Мы (часто – немедленно) повторяем старые правила. Он (медленно – немедленно) готовит уроки. Повтори, пожалуйста, что ты (сейчас – завтра) сказал? Мы (ещё не – немедленно) писали экзаменационные тесты. Наши друзья (часто – наконец) говорят по-английски. Они (всегда – уже) повторили эти диалоги.</a:t>
            </a:r>
          </a:p>
        </p:txBody>
      </p:sp>
    </p:spTree>
    <p:extLst>
      <p:ext uri="{BB962C8B-B14F-4D97-AF65-F5344CB8AC3E}">
        <p14:creationId xmlns:p14="http://schemas.microsoft.com/office/powerpoint/2010/main" val="324701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8208912" cy="295232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r>
              <a:rPr lang="ru-RU" sz="3200" b="1" dirty="0"/>
              <a:t>Будущее время</a:t>
            </a:r>
            <a:r>
              <a:rPr lang="ru-RU" sz="3200" dirty="0"/>
              <a:t> — это </a:t>
            </a:r>
            <a:r>
              <a:rPr lang="ru-RU" sz="3200" dirty="0">
                <a:hlinkClick r:id="rId3"/>
              </a:rPr>
              <a:t>время глагола</a:t>
            </a:r>
            <a:r>
              <a:rPr lang="ru-RU" sz="3200" dirty="0"/>
              <a:t>, обозначающее, что процесс, названный глаголом, будет осуществляться после момента речи или какой-либо иной точки отсчёта.</a:t>
            </a:r>
          </a:p>
          <a:p>
            <a:r>
              <a:rPr lang="ru-RU" sz="3200" dirty="0"/>
              <a:t>Сестра </a:t>
            </a:r>
            <a:r>
              <a:rPr lang="ru-RU" sz="3200" b="1" dirty="0"/>
              <a:t>купит</a:t>
            </a:r>
            <a:r>
              <a:rPr lang="ru-RU" sz="3200" dirty="0"/>
              <a:t> мороженое.</a:t>
            </a:r>
          </a:p>
          <a:p>
            <a:r>
              <a:rPr lang="ru-RU" sz="3200" dirty="0"/>
              <a:t>Вчера подруга говорила, что </a:t>
            </a:r>
            <a:r>
              <a:rPr lang="ru-RU" sz="3200" b="1" dirty="0"/>
              <a:t>придёт</a:t>
            </a:r>
            <a:r>
              <a:rPr lang="ru-RU" sz="3200" dirty="0"/>
              <a:t> в гости.</a:t>
            </a:r>
          </a:p>
          <a:p>
            <a:endParaRPr lang="ru-RU" sz="3200" dirty="0"/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61281" y="620688"/>
            <a:ext cx="7848872" cy="186650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r" rtl="0">
              <a:buNone/>
            </a:pPr>
            <a:r>
              <a:rPr lang="ru-RU" sz="72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Понятие будущего времени</a:t>
            </a:r>
            <a:endParaRPr lang="ru-RU" sz="72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/>
              <a:t>Оттенки значений форм простого будущего времени</a:t>
            </a: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e-BY" sz="1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6275706" cy="5616624"/>
          </a:xfrm>
        </p:spPr>
        <p:txBody>
          <a:bodyPr>
            <a:noAutofit/>
          </a:bodyPr>
          <a:lstStyle/>
          <a:p>
            <a:r>
              <a:rPr lang="ru-RU" sz="1400" dirty="0"/>
              <a:t>1. Конкретное единичное действие (предельное).</a:t>
            </a:r>
          </a:p>
          <a:p>
            <a:r>
              <a:rPr lang="ru-RU" sz="1400" dirty="0"/>
              <a:t>Сегодня я </a:t>
            </a:r>
            <a:r>
              <a:rPr lang="ru-RU" sz="1400" b="1" dirty="0"/>
              <a:t>возьму</a:t>
            </a:r>
            <a:r>
              <a:rPr lang="ru-RU" sz="1400" dirty="0"/>
              <a:t> с собой Тётку и Фёдора Тимофеевича.</a:t>
            </a:r>
          </a:p>
          <a:p>
            <a:r>
              <a:rPr lang="ru-RU" sz="1400" dirty="0" smtClean="0"/>
              <a:t>(Н. </a:t>
            </a:r>
            <a:r>
              <a:rPr lang="ru-RU" sz="1400" dirty="0"/>
              <a:t>А. Некрасов)</a:t>
            </a:r>
          </a:p>
          <a:p>
            <a:r>
              <a:rPr lang="ru-RU" sz="1400" dirty="0" smtClean="0"/>
              <a:t>2. Повторяющееся </a:t>
            </a:r>
            <a:r>
              <a:rPr lang="ru-RU" sz="1400" dirty="0"/>
              <a:t>предельное действие.</a:t>
            </a:r>
          </a:p>
          <a:p>
            <a:r>
              <a:rPr lang="ru-RU" sz="1400" dirty="0"/>
              <a:t>Буря мглою небо кроет...</a:t>
            </a:r>
          </a:p>
          <a:p>
            <a:r>
              <a:rPr lang="ru-RU" sz="1400" dirty="0"/>
              <a:t>То, как зверь, она </a:t>
            </a:r>
            <a:r>
              <a:rPr lang="ru-RU" sz="1400" b="1" dirty="0"/>
              <a:t>завоет</a:t>
            </a:r>
            <a:r>
              <a:rPr lang="ru-RU" sz="1400" dirty="0"/>
              <a:t>,</a:t>
            </a:r>
          </a:p>
          <a:p>
            <a:r>
              <a:rPr lang="ru-RU" sz="1400" dirty="0"/>
              <a:t>То </a:t>
            </a:r>
            <a:r>
              <a:rPr lang="ru-RU" sz="1400" b="1" dirty="0"/>
              <a:t>заплачет</a:t>
            </a:r>
            <a:r>
              <a:rPr lang="ru-RU" sz="1400" dirty="0"/>
              <a:t>, как дитя.</a:t>
            </a:r>
          </a:p>
          <a:p>
            <a:r>
              <a:rPr lang="ru-RU" sz="1400" dirty="0"/>
              <a:t>(А. С. Пушкин)</a:t>
            </a:r>
          </a:p>
          <a:p>
            <a:r>
              <a:rPr lang="ru-RU" sz="1400" dirty="0"/>
              <a:t>3. Возможное действие.</a:t>
            </a:r>
          </a:p>
          <a:p>
            <a:r>
              <a:rPr lang="ru-RU" sz="1400" dirty="0"/>
              <a:t>В игре её конный </a:t>
            </a:r>
            <a:r>
              <a:rPr lang="ru-RU" sz="1400" b="1" dirty="0"/>
              <a:t>не</a:t>
            </a:r>
            <a:r>
              <a:rPr lang="ru-RU" sz="1400" dirty="0"/>
              <a:t> </a:t>
            </a:r>
            <a:r>
              <a:rPr lang="ru-RU" sz="1400" b="1" dirty="0"/>
              <a:t>словит</a:t>
            </a:r>
            <a:r>
              <a:rPr lang="ru-RU" sz="1400" dirty="0"/>
              <a:t>,</a:t>
            </a:r>
          </a:p>
          <a:p>
            <a:r>
              <a:rPr lang="ru-RU" sz="1400" dirty="0"/>
              <a:t>В беде — </a:t>
            </a:r>
            <a:r>
              <a:rPr lang="ru-RU" sz="1400" b="1" dirty="0"/>
              <a:t>не</a:t>
            </a:r>
            <a:r>
              <a:rPr lang="ru-RU" sz="1400" dirty="0"/>
              <a:t> </a:t>
            </a:r>
            <a:r>
              <a:rPr lang="ru-RU" sz="1400" b="1" dirty="0"/>
              <a:t>сробеет</a:t>
            </a:r>
            <a:r>
              <a:rPr lang="ru-RU" sz="1400" dirty="0"/>
              <a:t>, — </a:t>
            </a:r>
            <a:r>
              <a:rPr lang="ru-RU" sz="1400" b="1" dirty="0"/>
              <a:t>спасёт</a:t>
            </a:r>
            <a:r>
              <a:rPr lang="ru-RU" sz="1400" dirty="0"/>
              <a:t>;</a:t>
            </a:r>
          </a:p>
          <a:p>
            <a:r>
              <a:rPr lang="ru-RU" sz="1400" dirty="0"/>
              <a:t>Коня на скаку </a:t>
            </a:r>
            <a:r>
              <a:rPr lang="ru-RU" sz="1400" b="1" dirty="0"/>
              <a:t>остановит</a:t>
            </a:r>
            <a:r>
              <a:rPr lang="ru-RU" sz="1400" dirty="0"/>
              <a:t>,</a:t>
            </a:r>
          </a:p>
          <a:p>
            <a:r>
              <a:rPr lang="ru-RU" sz="1400" dirty="0"/>
              <a:t>В горящую избу </a:t>
            </a:r>
            <a:r>
              <a:rPr lang="ru-RU" sz="1400" b="1" dirty="0"/>
              <a:t>войдёт</a:t>
            </a:r>
            <a:r>
              <a:rPr lang="ru-RU" sz="1400" dirty="0"/>
              <a:t>!</a:t>
            </a:r>
          </a:p>
          <a:p>
            <a:r>
              <a:rPr lang="ru-RU" sz="1400" dirty="0"/>
              <a:t>(Н. А. Некрасов)</a:t>
            </a:r>
          </a:p>
          <a:p>
            <a:r>
              <a:rPr lang="ru-RU" sz="1400" dirty="0"/>
              <a:t>4. Обозначение действия как характерного свойства.</a:t>
            </a:r>
          </a:p>
          <a:p>
            <a:r>
              <a:rPr lang="ru-RU" sz="1400" dirty="0"/>
              <a:t>Ты всегда всё </a:t>
            </a:r>
            <a:r>
              <a:rPr lang="ru-RU" sz="1400" b="1" dirty="0"/>
              <a:t>перепутаешь</a:t>
            </a:r>
            <a:r>
              <a:rPr lang="ru-RU" sz="1400" dirty="0"/>
              <a:t>, </a:t>
            </a:r>
            <a:r>
              <a:rPr lang="ru-RU" sz="1400" b="1" dirty="0"/>
              <a:t>забудешь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1814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Оттенки значений форм сложного будущего времени</a:t>
            </a:r>
            <a:endParaRPr lang="ru-RU" sz="2000" i="1" dirty="0">
              <a:solidFill>
                <a:srgbClr val="7030A0"/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89065"/>
              </p:ext>
            </p:extLst>
          </p:nvPr>
        </p:nvGraphicFramePr>
        <p:xfrm>
          <a:off x="611560" y="1700807"/>
          <a:ext cx="8064896" cy="5356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4896"/>
              </a:tblGrid>
              <a:tr h="5356016">
                <a:tc>
                  <a:txBody>
                    <a:bodyPr/>
                    <a:lstStyle/>
                    <a:p>
                      <a:r>
                        <a:rPr lang="ru-RU" dirty="0" smtClean="0"/>
                        <a:t>1. Конкретное единичное действие (непредельное).</a:t>
                      </a:r>
                    </a:p>
                    <a:p>
                      <a:r>
                        <a:rPr lang="ru-RU" dirty="0" smtClean="0"/>
                        <a:t>Мы </a:t>
                      </a:r>
                      <a:r>
                        <a:rPr lang="ru-RU" b="1" dirty="0" smtClean="0"/>
                        <a:t>будем</a:t>
                      </a:r>
                      <a:r>
                        <a:rPr lang="ru-RU" dirty="0" smtClean="0"/>
                        <a:t> сегодня </a:t>
                      </a:r>
                      <a:r>
                        <a:rPr lang="ru-RU" b="1" dirty="0" smtClean="0"/>
                        <a:t>варить</a:t>
                      </a:r>
                      <a:r>
                        <a:rPr lang="ru-RU" dirty="0" smtClean="0"/>
                        <a:t> обед.</a:t>
                      </a:r>
                    </a:p>
                    <a:p>
                      <a:r>
                        <a:rPr lang="ru-RU" dirty="0" smtClean="0"/>
                        <a:t>(В. Г. Короленко)</a:t>
                      </a:r>
                    </a:p>
                    <a:p>
                      <a:r>
                        <a:rPr lang="ru-RU" dirty="0" smtClean="0"/>
                        <a:t>2. Повторяющееся неопределённое действие.</a:t>
                      </a:r>
                    </a:p>
                    <a:p>
                      <a:r>
                        <a:rPr lang="ru-RU" b="1" dirty="0" smtClean="0"/>
                        <a:t>Встречаться</a:t>
                      </a:r>
                      <a:r>
                        <a:rPr lang="ru-RU" dirty="0" smtClean="0"/>
                        <a:t> с тобою реже мы </a:t>
                      </a:r>
                      <a:r>
                        <a:rPr lang="ru-RU" b="1" dirty="0" smtClean="0"/>
                        <a:t>будем</a:t>
                      </a:r>
                      <a:r>
                        <a:rPr lang="ru-RU" dirty="0" smtClean="0"/>
                        <a:t> по вечерам.</a:t>
                      </a:r>
                    </a:p>
                    <a:p>
                      <a:r>
                        <a:rPr lang="ru-RU" dirty="0" smtClean="0"/>
                        <a:t>3. Действие представляется как обобщённый факт в отличие от характера его протекания.</a:t>
                      </a:r>
                    </a:p>
                    <a:p>
                      <a:r>
                        <a:rPr lang="ru-RU" dirty="0" smtClean="0"/>
                        <a:t>— А ты </a:t>
                      </a:r>
                      <a:r>
                        <a:rPr lang="ru-RU" b="1" dirty="0" smtClean="0"/>
                        <a:t>болтать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не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будешь</a:t>
                      </a:r>
                      <a:r>
                        <a:rPr lang="ru-RU" dirty="0" smtClean="0"/>
                        <a:t> о том, что был у нас?</a:t>
                      </a:r>
                    </a:p>
                    <a:p>
                      <a:r>
                        <a:rPr lang="ru-RU" dirty="0" smtClean="0"/>
                        <a:t>(В. Г. Короленко)</a:t>
                      </a:r>
                    </a:p>
                    <a:p>
                      <a:r>
                        <a:rPr lang="ru-RU" b="1" dirty="0" smtClean="0"/>
                        <a:t>Будешь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играть</a:t>
                      </a:r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5-конечная звезда 1"/>
          <p:cNvSpPr/>
          <p:nvPr/>
        </p:nvSpPr>
        <p:spPr>
          <a:xfrm>
            <a:off x="251520" y="188640"/>
            <a:ext cx="720080" cy="7703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4067944" y="58052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Образование форм будущего времени глагола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1124744"/>
            <a:ext cx="6711654" cy="4195481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У глаголов различают формы будущего простого времени (синтетические) и будущего сложного времени (аналитические).</a:t>
            </a:r>
          </a:p>
        </p:txBody>
      </p:sp>
      <p:sp>
        <p:nvSpPr>
          <p:cNvPr id="3" name="Улыбающееся лицо 2"/>
          <p:cNvSpPr/>
          <p:nvPr/>
        </p:nvSpPr>
        <p:spPr>
          <a:xfrm>
            <a:off x="4039395" y="3356992"/>
            <a:ext cx="1168474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64896" cy="7920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Формы будущего простого времени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6711654" cy="4195481"/>
          </a:xfrm>
        </p:spPr>
        <p:txBody>
          <a:bodyPr/>
          <a:lstStyle/>
          <a:p>
            <a:r>
              <a:rPr lang="ru-RU" dirty="0"/>
              <a:t>Глаголы </a:t>
            </a:r>
            <a:r>
              <a:rPr lang="ru-RU" dirty="0">
                <a:hlinkClick r:id="rId2"/>
              </a:rPr>
              <a:t>совершенного вида</a:t>
            </a:r>
            <a:r>
              <a:rPr lang="ru-RU" dirty="0"/>
              <a:t> образуются синтетическим способом от </a:t>
            </a:r>
            <a:r>
              <a:rPr lang="ru-RU" dirty="0">
                <a:hlinkClick r:id="rId3"/>
              </a:rPr>
              <a:t>основы будущего времени</a:t>
            </a:r>
            <a:r>
              <a:rPr lang="ru-RU" dirty="0"/>
              <a:t> путём присоединения </a:t>
            </a:r>
            <a:r>
              <a:rPr lang="ru-RU" dirty="0">
                <a:hlinkClick r:id="rId4"/>
              </a:rPr>
              <a:t>личных окончаний</a:t>
            </a:r>
            <a:r>
              <a:rPr lang="ru-RU" dirty="0"/>
              <a:t>, совпадающих с окончаниями </a:t>
            </a:r>
            <a:r>
              <a:rPr lang="ru-RU" dirty="0">
                <a:hlinkClick r:id="rId5"/>
              </a:rPr>
              <a:t>настоящего времени</a:t>
            </a:r>
            <a:r>
              <a:rPr lang="ru-RU" dirty="0"/>
              <a:t>:</a:t>
            </a:r>
          </a:p>
          <a:p>
            <a:r>
              <a:rPr lang="ru-RU" b="1" dirty="0" err="1"/>
              <a:t>напиш</a:t>
            </a:r>
            <a:r>
              <a:rPr lang="ru-RU" dirty="0"/>
              <a:t>- + -</a:t>
            </a:r>
            <a:r>
              <a:rPr lang="ru-RU" b="1" dirty="0"/>
              <a:t>у</a:t>
            </a:r>
            <a:r>
              <a:rPr lang="ru-RU" dirty="0"/>
              <a:t> = </a:t>
            </a:r>
            <a:r>
              <a:rPr lang="ru-RU" b="1" dirty="0"/>
              <a:t>напишу</a:t>
            </a:r>
            <a:endParaRPr lang="ru-RU" dirty="0"/>
          </a:p>
          <a:p>
            <a:r>
              <a:rPr lang="ru-RU" b="1" dirty="0" err="1"/>
              <a:t>напиш</a:t>
            </a:r>
            <a:r>
              <a:rPr lang="ru-RU" dirty="0"/>
              <a:t>- + -</a:t>
            </a:r>
            <a:r>
              <a:rPr lang="ru-RU" b="1" dirty="0"/>
              <a:t>ем</a:t>
            </a:r>
            <a:r>
              <a:rPr lang="ru-RU" dirty="0"/>
              <a:t> = </a:t>
            </a:r>
            <a:r>
              <a:rPr lang="ru-RU" b="1" dirty="0" smtClean="0"/>
              <a:t>напишем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64896" cy="64807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ru-RU" sz="2400" b="1" dirty="0"/>
              <a:t>Формы будущего сложного времени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6275706" cy="4464496"/>
          </a:xfrm>
        </p:spPr>
        <p:txBody>
          <a:bodyPr>
            <a:noAutofit/>
          </a:bodyPr>
          <a:lstStyle/>
          <a:p>
            <a:r>
              <a:rPr lang="ru-RU" sz="1600" dirty="0"/>
              <a:t>Глаголы </a:t>
            </a:r>
            <a:r>
              <a:rPr lang="ru-RU" sz="1600" dirty="0">
                <a:hlinkClick r:id="rId2"/>
              </a:rPr>
              <a:t>несовершенного вида</a:t>
            </a:r>
            <a:r>
              <a:rPr lang="ru-RU" sz="1600" dirty="0"/>
              <a:t> образуются аналитическим способом и представляют собой сочетание личных форм вспомогательного глагола быть с </a:t>
            </a:r>
            <a:r>
              <a:rPr lang="ru-RU" sz="1600" dirty="0">
                <a:hlinkClick r:id="rId3"/>
              </a:rPr>
              <a:t>инфинитивом</a:t>
            </a:r>
            <a:r>
              <a:rPr lang="ru-RU" sz="1600" dirty="0"/>
              <a:t> спрягаемого глагола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Я           </a:t>
            </a:r>
            <a:r>
              <a:rPr lang="ru-RU" sz="1600" dirty="0"/>
              <a:t>буд</a:t>
            </a:r>
            <a:r>
              <a:rPr lang="ru-RU" sz="1600" b="1" dirty="0"/>
              <a:t>у</a:t>
            </a:r>
            <a:r>
              <a:rPr lang="ru-RU" sz="1600" dirty="0"/>
              <a:t> </a:t>
            </a:r>
            <a:r>
              <a:rPr lang="ru-RU" sz="1600" dirty="0" smtClean="0"/>
              <a:t>читать        Мы     </a:t>
            </a:r>
            <a:r>
              <a:rPr lang="ru-RU" sz="1600" dirty="0"/>
              <a:t>буд</a:t>
            </a:r>
            <a:r>
              <a:rPr lang="ru-RU" sz="1600" b="1" dirty="0"/>
              <a:t>ем</a:t>
            </a:r>
            <a:r>
              <a:rPr lang="ru-RU" sz="1600" dirty="0"/>
              <a:t> читать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Ты       </a:t>
            </a:r>
            <a:r>
              <a:rPr lang="ru-RU" sz="1600" dirty="0"/>
              <a:t>буд</a:t>
            </a:r>
            <a:r>
              <a:rPr lang="ru-RU" sz="1600" b="1" dirty="0"/>
              <a:t>ешь</a:t>
            </a:r>
            <a:r>
              <a:rPr lang="ru-RU" sz="1600" dirty="0"/>
              <a:t> </a:t>
            </a:r>
            <a:r>
              <a:rPr lang="ru-RU" sz="1600" dirty="0" smtClean="0"/>
              <a:t>читать     Вы      </a:t>
            </a:r>
            <a:r>
              <a:rPr lang="ru-RU" sz="1600" dirty="0"/>
              <a:t>буд</a:t>
            </a:r>
            <a:r>
              <a:rPr lang="ru-RU" sz="1600" b="1" dirty="0"/>
              <a:t>ете</a:t>
            </a:r>
            <a:r>
              <a:rPr lang="ru-RU" sz="1600" dirty="0"/>
              <a:t> читать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 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Он      </a:t>
            </a:r>
            <a:r>
              <a:rPr lang="ru-RU" sz="1600" dirty="0"/>
              <a:t>буд</a:t>
            </a:r>
            <a:r>
              <a:rPr lang="ru-RU" sz="1600" b="1" dirty="0"/>
              <a:t>ет</a:t>
            </a:r>
            <a:r>
              <a:rPr lang="ru-RU" sz="1600" dirty="0"/>
              <a:t> </a:t>
            </a:r>
            <a:r>
              <a:rPr lang="ru-RU" sz="1600" dirty="0" smtClean="0"/>
              <a:t>читать        Они    </a:t>
            </a:r>
            <a:r>
              <a:rPr lang="ru-RU" sz="1600" dirty="0"/>
              <a:t> буд</a:t>
            </a:r>
            <a:r>
              <a:rPr lang="ru-RU" sz="1600" b="1" dirty="0"/>
              <a:t>ут</a:t>
            </a:r>
            <a:r>
              <a:rPr lang="ru-RU" sz="1600" dirty="0"/>
              <a:t> читать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</a:t>
            </a:r>
            <a:endParaRPr lang="ru-RU" sz="16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53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80920" cy="648072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Изменение глаголов в будущем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Глаголы в </a:t>
            </a:r>
            <a:r>
              <a:rPr lang="ru-RU" dirty="0">
                <a:hlinkClick r:id="rId3"/>
              </a:rPr>
              <a:t>будущем </a:t>
            </a:r>
            <a:r>
              <a:rPr lang="ru-RU" dirty="0" smtClean="0">
                <a:hlinkClick r:id="rId3"/>
              </a:rPr>
              <a:t>времени</a:t>
            </a:r>
            <a:r>
              <a:rPr lang="ru-RU" dirty="0" smtClean="0"/>
              <a:t> </a:t>
            </a:r>
            <a:r>
              <a:rPr lang="ru-RU" dirty="0"/>
              <a:t>изменяются по </a:t>
            </a:r>
            <a:r>
              <a:rPr lang="ru-RU" dirty="0">
                <a:hlinkClick r:id="rId4"/>
              </a:rPr>
              <a:t>лицам</a:t>
            </a:r>
            <a:r>
              <a:rPr lang="ru-RU" dirty="0"/>
              <a:t> и </a:t>
            </a:r>
            <a:r>
              <a:rPr lang="ru-RU" dirty="0">
                <a:hlinkClick r:id="rId5"/>
              </a:rPr>
              <a:t>числам</a:t>
            </a:r>
            <a:r>
              <a:rPr lang="ru-RU" dirty="0"/>
              <a:t>, </a:t>
            </a:r>
            <a:r>
              <a:rPr lang="ru-RU" dirty="0">
                <a:hlinkClick r:id="rId6"/>
              </a:rPr>
              <a:t>по родам</a:t>
            </a:r>
            <a:r>
              <a:rPr lang="ru-RU" dirty="0"/>
              <a:t> — не изменяются:</a:t>
            </a:r>
          </a:p>
          <a:p>
            <a:r>
              <a:rPr lang="ru-RU" dirty="0"/>
              <a:t>посмотрю </a:t>
            </a:r>
            <a:r>
              <a:rPr lang="ru-RU" i="1" dirty="0"/>
              <a:t>(1-е л., ед. ч.)</a:t>
            </a:r>
            <a:r>
              <a:rPr lang="ru-RU" dirty="0"/>
              <a:t> — посмотрите </a:t>
            </a:r>
            <a:r>
              <a:rPr lang="ru-RU" i="1" dirty="0"/>
              <a:t>(2-е л., мн. ч.)</a:t>
            </a:r>
            <a:endParaRPr lang="ru-RU" dirty="0"/>
          </a:p>
          <a:p>
            <a:r>
              <a:rPr lang="ru-RU" dirty="0"/>
              <a:t>буду смотреть </a:t>
            </a:r>
            <a:r>
              <a:rPr lang="ru-RU" i="1" dirty="0"/>
              <a:t>(1-е л., ед. ч.)</a:t>
            </a:r>
            <a:r>
              <a:rPr lang="ru-RU" dirty="0"/>
              <a:t> — будете смотреть </a:t>
            </a:r>
            <a:r>
              <a:rPr lang="ru-RU" i="1" dirty="0"/>
              <a:t>(2-е л., мн. ч.)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11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08912" cy="6628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Синтаксическая роль</a:t>
            </a:r>
            <a:r>
              <a:rPr lang="be-BY" sz="2600" b="1" dirty="0" smtClean="0">
                <a:solidFill>
                  <a:srgbClr val="00B050"/>
                </a:solidFill>
              </a:rPr>
              <a:t> </a:t>
            </a:r>
            <a:endParaRPr lang="ru-RU" sz="2600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086846"/>
              </p:ext>
            </p:extLst>
          </p:nvPr>
        </p:nvGraphicFramePr>
        <p:xfrm>
          <a:off x="323528" y="1268760"/>
          <a:ext cx="7704856" cy="522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</a:tblGrid>
              <a:tr h="168375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Сложная форма будущего времени является простым глагольным сказуемым, это единый комплекс.</a:t>
                      </a:r>
                    </a:p>
                    <a:p>
                      <a:r>
                        <a:rPr lang="ru-RU" sz="2000" dirty="0" smtClean="0"/>
                        <a:t>Я </a:t>
                      </a:r>
                      <a:r>
                        <a:rPr lang="ru-RU" sz="2000" b="1" dirty="0" smtClean="0"/>
                        <a:t>буду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b="1" dirty="0" smtClean="0"/>
                        <a:t>играть</a:t>
                      </a:r>
                      <a:r>
                        <a:rPr lang="ru-RU" sz="2000" dirty="0" smtClean="0"/>
                        <a:t> с тобой в чудные игры.</a:t>
                      </a:r>
                    </a:p>
                    <a:p>
                      <a:r>
                        <a:rPr lang="ru-RU" sz="2000" dirty="0" smtClean="0"/>
                        <a:t>(М. И. Цветаева)</a:t>
                      </a:r>
                    </a:p>
                    <a:p>
                      <a:r>
                        <a:rPr lang="ru-RU" sz="2000" dirty="0" smtClean="0"/>
                        <a:t>Пойду теперь домой и </a:t>
                      </a:r>
                      <a:r>
                        <a:rPr lang="ru-RU" sz="2000" b="1" dirty="0" smtClean="0"/>
                        <a:t>буду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b="1" dirty="0" smtClean="0"/>
                        <a:t>питать</a:t>
                      </a:r>
                      <a:r>
                        <a:rPr lang="ru-RU" sz="2000" dirty="0" smtClean="0"/>
                        <a:t> себя надеждами.</a:t>
                      </a:r>
                    </a:p>
                    <a:p>
                      <a:r>
                        <a:rPr lang="ru-RU" sz="2000" dirty="0" smtClean="0"/>
                        <a:t>(А. П. Чехов)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96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F1B8990-563E-45C5-B55D-1AD7A5F88E44}"/>
</file>

<file path=customXml/itemProps2.xml><?xml version="1.0" encoding="utf-8"?>
<ds:datastoreItem xmlns:ds="http://schemas.openxmlformats.org/officeDocument/2006/customXml" ds:itemID="{04319CBC-FF09-44EB-A32C-B92D62933DD3}"/>
</file>

<file path=customXml/itemProps3.xml><?xml version="1.0" encoding="utf-8"?>
<ds:datastoreItem xmlns:ds="http://schemas.openxmlformats.org/officeDocument/2006/customXml" ds:itemID="{C9301450-F921-42F2-9E76-BBC85AA335D0}"/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539</TotalTime>
  <Words>822</Words>
  <Application>Microsoft Office PowerPoint</Application>
  <PresentationFormat>Экран (4:3)</PresentationFormat>
  <Paragraphs>77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Грань</vt:lpstr>
      <vt:lpstr>1_Грань</vt:lpstr>
      <vt:lpstr>Презентация по дисциплине  «Русский язык как иностранный»  по теме  «Будущее время»  для иностранных студентов 1-го  курса  Составитель   –-       ассистент  кафедры довузовской подготовки и профориентации Сёмченко Т.В. </vt:lpstr>
      <vt:lpstr>Презентация PowerPoint</vt:lpstr>
      <vt:lpstr>Оттенки значений форм простого будущего времени                                  </vt:lpstr>
      <vt:lpstr>Оттенки значений форм сложного будущего времени</vt:lpstr>
      <vt:lpstr>Образование форм будущего времени глагола </vt:lpstr>
      <vt:lpstr>Формы будущего простого времени</vt:lpstr>
      <vt:lpstr> Формы будущего сложного времени</vt:lpstr>
      <vt:lpstr>Изменение глаголов в будущем времени</vt:lpstr>
      <vt:lpstr>Презентация PowerPoint</vt:lpstr>
      <vt:lpstr>Упражнение 1</vt:lpstr>
      <vt:lpstr>Упражнение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наречий: слитно, раздельно, через дефис</dc:title>
  <dc:creator>alina</dc:creator>
  <cp:lastModifiedBy>Olesya Drobyshevskaya</cp:lastModifiedBy>
  <cp:revision>76</cp:revision>
  <dcterms:created xsi:type="dcterms:W3CDTF">2014-03-31T15:33:18Z</dcterms:created>
  <dcterms:modified xsi:type="dcterms:W3CDTF">2015-04-24T11:30:54Z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